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94"/>
  </p:notesMasterIdLst>
  <p:handoutMasterIdLst>
    <p:handoutMasterId r:id="rId95"/>
  </p:handoutMasterIdLst>
  <p:sldIdLst>
    <p:sldId id="256" r:id="rId3"/>
    <p:sldId id="312" r:id="rId4"/>
    <p:sldId id="328" r:id="rId5"/>
    <p:sldId id="387" r:id="rId6"/>
    <p:sldId id="341" r:id="rId7"/>
    <p:sldId id="342" r:id="rId8"/>
    <p:sldId id="344" r:id="rId9"/>
    <p:sldId id="343" r:id="rId10"/>
    <p:sldId id="345" r:id="rId11"/>
    <p:sldId id="346" r:id="rId12"/>
    <p:sldId id="347" r:id="rId13"/>
    <p:sldId id="348" r:id="rId14"/>
    <p:sldId id="389" r:id="rId15"/>
    <p:sldId id="349" r:id="rId16"/>
    <p:sldId id="330" r:id="rId17"/>
    <p:sldId id="350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1" r:id="rId29"/>
    <p:sldId id="402" r:id="rId30"/>
    <p:sldId id="403" r:id="rId31"/>
    <p:sldId id="404" r:id="rId32"/>
    <p:sldId id="405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386" r:id="rId45"/>
    <p:sldId id="383" r:id="rId46"/>
    <p:sldId id="418" r:id="rId47"/>
    <p:sldId id="419" r:id="rId48"/>
    <p:sldId id="423" r:id="rId49"/>
    <p:sldId id="424" r:id="rId50"/>
    <p:sldId id="425" r:id="rId51"/>
    <p:sldId id="426" r:id="rId52"/>
    <p:sldId id="420" r:id="rId53"/>
    <p:sldId id="421" r:id="rId54"/>
    <p:sldId id="422" r:id="rId55"/>
    <p:sldId id="427" r:id="rId56"/>
    <p:sldId id="429" r:id="rId57"/>
    <p:sldId id="431" r:id="rId58"/>
    <p:sldId id="428" r:id="rId59"/>
    <p:sldId id="430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7" r:id="rId85"/>
    <p:sldId id="456" r:id="rId86"/>
    <p:sldId id="458" r:id="rId87"/>
    <p:sldId id="459" r:id="rId88"/>
    <p:sldId id="460" r:id="rId89"/>
    <p:sldId id="461" r:id="rId90"/>
    <p:sldId id="381" r:id="rId91"/>
    <p:sldId id="339" r:id="rId92"/>
    <p:sldId id="319" r:id="rId93"/>
  </p:sldIdLst>
  <p:sldSz cx="9144000" cy="6858000" type="screen4x3"/>
  <p:notesSz cx="6796088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xc0412" initials="z" lastIdx="27" clrIdx="0">
    <p:extLst>
      <p:ext uri="{19B8F6BF-5375-455C-9EA6-DF929625EA0E}">
        <p15:presenceInfo xmlns:p15="http://schemas.microsoft.com/office/powerpoint/2012/main" userId="zxc041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962" autoAdjust="0"/>
  </p:normalViewPr>
  <p:slideViewPr>
    <p:cSldViewPr snapToGrid="0">
      <p:cViewPr varScale="1">
        <p:scale>
          <a:sx n="100" d="100"/>
          <a:sy n="100" d="100"/>
        </p:scale>
        <p:origin x="1914" y="72"/>
      </p:cViewPr>
      <p:guideLst/>
    </p:cSldViewPr>
  </p:slideViewPr>
  <p:outlineViewPr>
    <p:cViewPr>
      <p:scale>
        <a:sx n="33" d="100"/>
        <a:sy n="33" d="100"/>
      </p:scale>
      <p:origin x="0" y="-4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4812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247CB-A805-434A-A5DC-BF34FA55BEDA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4812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1E519-65DB-4F7C-AEE8-4EA799CF3F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8110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請按這裡移動投影片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TW" sz="2000" b="0" strike="noStrike" spc="-1">
                <a:latin typeface="Arial"/>
              </a:rPr>
              <a:t>請按這裡編輯備註格式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&lt;頁首&gt;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&lt;日期/時間&gt;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1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FC3BAB5-F0B9-40E8-B9DC-43AB1351F18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36360" cy="44665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3849840" y="9429840"/>
            <a:ext cx="2944080" cy="496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0F8F8BD-C3EB-471B-BABC-98EFC54A0E35}" type="slidenum">
              <a:rPr lang="en-US" sz="1200" b="0" strike="noStrike" spc="-1">
                <a:solidFill>
                  <a:srgbClr val="000000"/>
                </a:solidFill>
                <a:latin typeface="Arial"/>
                <a:ea typeface="新細明體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163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555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774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1393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047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836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249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0271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7005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982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3457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4053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7265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74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2790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7776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238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677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2352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2080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470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722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6427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828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1931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7689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9906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1736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99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5930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007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952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6517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89350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41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75110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28834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63609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5208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0358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78552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4350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189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4354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64548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6042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55435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9633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817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74290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35424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57712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6093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7139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46140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038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66179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12766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61156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65291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40862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3037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71842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224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81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015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5777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75280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95687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87530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98843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969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93376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51358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48795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230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71275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8546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55714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164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94041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7476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55263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50236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17595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3776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682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44113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97271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8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/91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/12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/13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/91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84130"/>
            <a:ext cx="8229240" cy="9044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algn="ctr"/>
            <a:endParaRPr lang="en-US" sz="4400" b="0" strike="noStrike" spc="-1" dirty="0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 dirty="0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/30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/3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/31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/>
              <a:t>P-</a:t>
            </a:r>
            <a:fld id="{BA50EA74-CD1A-4C05-9464-0B682880A00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7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7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101600" cmpd="thinThick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>
              <a:latin typeface="Arial" charset="0"/>
            </a:endParaRPr>
          </a:p>
        </p:txBody>
      </p:sp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88913"/>
            <a:ext cx="30591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88913"/>
            <a:ext cx="30591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2" y="188913"/>
            <a:ext cx="30591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79390" y="1701801"/>
            <a:ext cx="87137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zh-TW" altLang="zh-TW">
              <a:latin typeface="Arial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58888" y="2924176"/>
            <a:ext cx="6913562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zh-TW">
              <a:latin typeface="Arial" charset="0"/>
            </a:endParaRPr>
          </a:p>
        </p:txBody>
      </p:sp>
      <p:pic>
        <p:nvPicPr>
          <p:cNvPr id="12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7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6"/>
          <p:cNvSpPr txBox="1">
            <a:spLocks noChangeArrowheads="1"/>
          </p:cNvSpPr>
          <p:nvPr userDrawn="1"/>
        </p:nvSpPr>
        <p:spPr bwMode="auto">
          <a:xfrm>
            <a:off x="179390" y="6556475"/>
            <a:ext cx="36718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5" name="Picture 2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6"/>
          <p:cNvSpPr txBox="1">
            <a:spLocks noChangeArrowheads="1"/>
          </p:cNvSpPr>
          <p:nvPr userDrawn="1"/>
        </p:nvSpPr>
        <p:spPr bwMode="auto">
          <a:xfrm>
            <a:off x="179390" y="6556475"/>
            <a:ext cx="36718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淡江大學電機工程學系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/ </a:t>
            </a:r>
            <a:r>
              <a:rPr lang="zh-TW" altLang="en-US" sz="1400" dirty="0">
                <a:latin typeface="Times New Roman" pitchFamily="18" charset="0"/>
                <a:ea typeface="標楷體" pitchFamily="65" charset="-120"/>
              </a:rPr>
              <a:t>智慧型控制實驗室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7" name="Picture 2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597650"/>
            <a:ext cx="401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26"/>
          <p:cNvSpPr txBox="1">
            <a:spLocks noChangeArrowheads="1"/>
          </p:cNvSpPr>
          <p:nvPr userDrawn="1"/>
        </p:nvSpPr>
        <p:spPr bwMode="auto">
          <a:xfrm>
            <a:off x="179390" y="6572659"/>
            <a:ext cx="36718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1200" dirty="0">
                <a:latin typeface="Times New Roman" pitchFamily="18" charset="0"/>
                <a:ea typeface="標楷體" pitchFamily="65" charset="-120"/>
              </a:rPr>
              <a:t>I.C. LAB / Dept. of E. E., Tamkang University </a:t>
            </a:r>
          </a:p>
        </p:txBody>
      </p:sp>
      <p:pic>
        <p:nvPicPr>
          <p:cNvPr id="19" name="圖片 30" descr="TKUICLAB02.bmp"/>
          <p:cNvPicPr>
            <a:picLocks noChangeAspect="1"/>
          </p:cNvPicPr>
          <p:nvPr userDrawn="1"/>
        </p:nvPicPr>
        <p:blipFill>
          <a:blip r:embed="rId5" cstate="print">
            <a:lum bright="4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1115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8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924175"/>
            <a:ext cx="6400800" cy="3019426"/>
          </a:xfrm>
        </p:spPr>
        <p:txBody>
          <a:bodyPr/>
          <a:lstStyle>
            <a:lvl1pPr marL="0" indent="0">
              <a:defRPr/>
            </a:lvl1pPr>
            <a:lvl2pPr marL="457200" lvl="1" indent="0">
              <a:defRPr sz="2000"/>
            </a:lvl2pPr>
            <a:lvl3pPr marL="914400" lvl="2" indent="0">
              <a:defRPr/>
            </a:lvl3pPr>
          </a:lstStyle>
          <a:p>
            <a:r>
              <a:rPr lang="zh-TW" altLang="en-US" dirty="0"/>
              <a:t>第一層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1"/>
            <a:endParaRPr lang="en-US" altLang="zh-TW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28602" y="1524001"/>
            <a:ext cx="8713787" cy="86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/91</a:t>
            </a:r>
            <a:endParaRPr lang="en-US" altLang="zh-TW" dirty="0"/>
          </a:p>
        </p:txBody>
      </p:sp>
      <p:sp>
        <p:nvSpPr>
          <p:cNvPr id="21" name="CustomShape 10"/>
          <p:cNvSpPr/>
          <p:nvPr userDrawn="1"/>
        </p:nvSpPr>
        <p:spPr>
          <a:xfrm>
            <a:off x="6417999" y="6572087"/>
            <a:ext cx="1753641" cy="2755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200" b="0" strike="noStrike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視覺感測技術應用實務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760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/4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/5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/7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/9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/10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29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2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3" name="Line 1"/>
          <p:cNvSpPr/>
          <p:nvPr/>
        </p:nvSpPr>
        <p:spPr>
          <a:xfrm>
            <a:off x="0" y="1052280"/>
            <a:ext cx="9144000" cy="0"/>
          </a:xfrm>
          <a:prstGeom prst="line">
            <a:avLst/>
          </a:prstGeom>
          <a:ln w="8892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6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7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8" name="CustomShape 3" hidden="1"/>
          <p:cNvSpPr/>
          <p:nvPr/>
        </p:nvSpPr>
        <p:spPr>
          <a:xfrm>
            <a:off x="179280" y="657396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I.C. LAB / Dept. of E. E., Tamkang University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" name="CustomShape 4" hidden="1"/>
          <p:cNvSpPr/>
          <p:nvPr/>
        </p:nvSpPr>
        <p:spPr>
          <a:xfrm>
            <a:off x="5396040" y="658368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TW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人形組會議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11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12" name="Line 5"/>
          <p:cNvSpPr/>
          <p:nvPr/>
        </p:nvSpPr>
        <p:spPr>
          <a:xfrm>
            <a:off x="0" y="2707920"/>
            <a:ext cx="9144000" cy="0"/>
          </a:xfrm>
          <a:prstGeom prst="line">
            <a:avLst/>
          </a:prstGeom>
          <a:ln w="10152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Picture 27"/>
          <p:cNvPicPr/>
          <p:nvPr/>
        </p:nvPicPr>
        <p:blipFill>
          <a:blip r:embed="rId16"/>
          <a:stretch/>
        </p:blipFill>
        <p:spPr>
          <a:xfrm>
            <a:off x="5867280" y="189000"/>
            <a:ext cx="3058560" cy="558000"/>
          </a:xfrm>
          <a:prstGeom prst="rect">
            <a:avLst/>
          </a:prstGeom>
          <a:ln>
            <a:noFill/>
          </a:ln>
        </p:spPr>
      </p:pic>
      <p:pic>
        <p:nvPicPr>
          <p:cNvPr id="14" name="Picture 27"/>
          <p:cNvPicPr/>
          <p:nvPr/>
        </p:nvPicPr>
        <p:blipFill>
          <a:blip r:embed="rId16"/>
          <a:stretch/>
        </p:blipFill>
        <p:spPr>
          <a:xfrm>
            <a:off x="5867280" y="189000"/>
            <a:ext cx="3058560" cy="558000"/>
          </a:xfrm>
          <a:prstGeom prst="rect">
            <a:avLst/>
          </a:prstGeom>
          <a:ln>
            <a:noFill/>
          </a:ln>
        </p:spPr>
      </p:pic>
      <p:pic>
        <p:nvPicPr>
          <p:cNvPr id="15" name="Picture 27"/>
          <p:cNvPicPr/>
          <p:nvPr/>
        </p:nvPicPr>
        <p:blipFill>
          <a:blip r:embed="rId16"/>
          <a:stretch/>
        </p:blipFill>
        <p:spPr>
          <a:xfrm>
            <a:off x="5867280" y="189000"/>
            <a:ext cx="3058560" cy="558000"/>
          </a:xfrm>
          <a:prstGeom prst="rect">
            <a:avLst/>
          </a:prstGeom>
          <a:ln>
            <a:noFill/>
          </a:ln>
        </p:spPr>
      </p:pic>
      <p:sp>
        <p:nvSpPr>
          <p:cNvPr id="16" name="CustomShape 6"/>
          <p:cNvSpPr/>
          <p:nvPr/>
        </p:nvSpPr>
        <p:spPr>
          <a:xfrm>
            <a:off x="179280" y="1701720"/>
            <a:ext cx="8713080" cy="86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7"/>
          <p:cNvSpPr/>
          <p:nvPr/>
        </p:nvSpPr>
        <p:spPr>
          <a:xfrm>
            <a:off x="1258920" y="2924280"/>
            <a:ext cx="6912720" cy="3096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" name="Picture 27"/>
          <p:cNvPicPr/>
          <p:nvPr/>
        </p:nvPicPr>
        <p:blipFill>
          <a:blip r:embed="rId14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19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20" name="CustomShape 8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1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22" name="CustomShape 9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3" name="Picture 25"/>
          <p:cNvPicPr/>
          <p:nvPr/>
        </p:nvPicPr>
        <p:blipFill>
          <a:blip r:embed="rId15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24" name="CustomShape 10"/>
          <p:cNvSpPr/>
          <p:nvPr/>
        </p:nvSpPr>
        <p:spPr>
          <a:xfrm>
            <a:off x="179280" y="657396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  <a:ea typeface="標楷體"/>
              </a:rPr>
              <a:t>I.C. LAB / Dept. of E. E.,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Times New Roman"/>
                <a:ea typeface="標楷體"/>
              </a:rPr>
              <a:t>Tamkang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  <a:ea typeface="標楷體"/>
              </a:rPr>
              <a:t> University 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25" name="圖片 30" descr="TKUICLAB02.bmp"/>
          <p:cNvPicPr/>
          <p:nvPr/>
        </p:nvPicPr>
        <p:blipFill>
          <a:blip r:embed="rId17"/>
          <a:stretch/>
        </p:blipFill>
        <p:spPr>
          <a:xfrm>
            <a:off x="152280" y="152280"/>
            <a:ext cx="3110760" cy="990000"/>
          </a:xfrm>
          <a:prstGeom prst="rect">
            <a:avLst/>
          </a:prstGeom>
          <a:ln>
            <a:noFill/>
          </a:ln>
        </p:spPr>
      </p:pic>
      <p:sp>
        <p:nvSpPr>
          <p:cNvPr id="26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請按這裡編輯題名文字格式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latin typeface="Arial"/>
              </a:rPr>
              <a:t>請按這裡編輯大綱文字格式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strike="noStrike" spc="-1">
                <a:latin typeface="Arial"/>
              </a:rPr>
              <a:t>第二個大綱層次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strike="noStrike" spc="-1">
                <a:latin typeface="Arial"/>
              </a:rPr>
              <a:t>第三個大綱層次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latin typeface="Arial"/>
              </a:rPr>
              <a:t>第四個大綱層次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第五個大綱層次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第六個大綱層次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第七個大綱層次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0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/1</a:t>
            </a:r>
            <a:endParaRPr lang="en-US" altLang="zh-TW" dirty="0"/>
          </a:p>
        </p:txBody>
      </p:sp>
      <p:sp>
        <p:nvSpPr>
          <p:cNvPr id="32" name="CustomShape 10"/>
          <p:cNvSpPr/>
          <p:nvPr userDrawn="1"/>
        </p:nvSpPr>
        <p:spPr>
          <a:xfrm>
            <a:off x="6417999" y="6572087"/>
            <a:ext cx="1753641" cy="2755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200" b="0" strike="noStrike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視覺感測技術應用實務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endParaRPr lang="en-US" sz="12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7"/>
          <p:cNvPicPr/>
          <p:nvPr/>
        </p:nvPicPr>
        <p:blipFill>
          <a:blip r:embed="rId15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65" name="Picture 25"/>
          <p:cNvPicPr/>
          <p:nvPr/>
        </p:nvPicPr>
        <p:blipFill>
          <a:blip r:embed="rId16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66" name="Picture 27"/>
          <p:cNvPicPr/>
          <p:nvPr/>
        </p:nvPicPr>
        <p:blipFill>
          <a:blip r:embed="rId15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67" name="Line 1"/>
          <p:cNvSpPr/>
          <p:nvPr/>
        </p:nvSpPr>
        <p:spPr>
          <a:xfrm>
            <a:off x="0" y="1052280"/>
            <a:ext cx="9144000" cy="0"/>
          </a:xfrm>
          <a:prstGeom prst="line">
            <a:avLst/>
          </a:prstGeom>
          <a:ln w="88920">
            <a:solidFill>
              <a:srgbClr val="FF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8" name="Picture 25"/>
          <p:cNvPicPr/>
          <p:nvPr/>
        </p:nvPicPr>
        <p:blipFill>
          <a:blip r:embed="rId16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69" name="CustomShape 2"/>
          <p:cNvSpPr/>
          <p:nvPr/>
        </p:nvSpPr>
        <p:spPr>
          <a:xfrm>
            <a:off x="179280" y="6558120"/>
            <a:ext cx="3671280" cy="30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淡江大學電機工程學系 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/ </a:t>
            </a:r>
            <a:r>
              <a:rPr lang="zh-TW" sz="14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智慧型控制實驗室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0" name="Picture 27"/>
          <p:cNvPicPr/>
          <p:nvPr/>
        </p:nvPicPr>
        <p:blipFill>
          <a:blip r:embed="rId15"/>
          <a:stretch/>
        </p:blipFill>
        <p:spPr>
          <a:xfrm>
            <a:off x="5133960" y="6597720"/>
            <a:ext cx="4009320" cy="259560"/>
          </a:xfrm>
          <a:prstGeom prst="rect">
            <a:avLst/>
          </a:prstGeom>
          <a:ln>
            <a:noFill/>
          </a:ln>
        </p:spPr>
      </p:pic>
      <p:pic>
        <p:nvPicPr>
          <p:cNvPr id="71" name="Picture 25"/>
          <p:cNvPicPr/>
          <p:nvPr/>
        </p:nvPicPr>
        <p:blipFill>
          <a:blip r:embed="rId16"/>
          <a:stretch/>
        </p:blipFill>
        <p:spPr>
          <a:xfrm>
            <a:off x="0" y="6597720"/>
            <a:ext cx="4009320" cy="259560"/>
          </a:xfrm>
          <a:prstGeom prst="rect">
            <a:avLst/>
          </a:prstGeom>
          <a:ln>
            <a:noFill/>
          </a:ln>
        </p:spPr>
      </p:pic>
      <p:sp>
        <p:nvSpPr>
          <p:cNvPr id="72" name="CustomShape 3"/>
          <p:cNvSpPr/>
          <p:nvPr/>
        </p:nvSpPr>
        <p:spPr>
          <a:xfrm>
            <a:off x="179280" y="6573960"/>
            <a:ext cx="3671280" cy="272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標楷體"/>
              </a:rPr>
              <a:t>I.C. LAB / Dept. of E. E., Tamkang University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請按這裡編輯題名文字格式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latin typeface="Arial"/>
              </a:rPr>
              <a:t>請按這裡編輯大綱文字格式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strike="noStrike" spc="-1">
                <a:latin typeface="Arial"/>
              </a:rPr>
              <a:t>第二個大綱層次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strike="noStrike" spc="-1">
                <a:latin typeface="Arial"/>
              </a:rPr>
              <a:t>第三個大綱層次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latin typeface="Arial"/>
              </a:rPr>
              <a:t>第四個大綱層次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第五個大綱層次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第六個大綱層次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第七個大綱層次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" name="Rectangle 5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8213" y="6465268"/>
            <a:ext cx="12969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/66</a:t>
            </a:r>
            <a:endParaRPr lang="en-US" altLang="zh-TW" dirty="0"/>
          </a:p>
        </p:txBody>
      </p:sp>
      <p:sp>
        <p:nvSpPr>
          <p:cNvPr id="15" name="CustomShape 10"/>
          <p:cNvSpPr/>
          <p:nvPr userDrawn="1"/>
        </p:nvSpPr>
        <p:spPr>
          <a:xfrm>
            <a:off x="6417999" y="6572087"/>
            <a:ext cx="1753641" cy="2755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200" b="0" strike="noStrike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視覺感測技術應用實務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endParaRPr lang="en-US" sz="12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圖片 6" descr="home4.bmp"/>
          <p:cNvPicPr/>
          <p:nvPr/>
        </p:nvPicPr>
        <p:blipFill>
          <a:blip r:embed="rId3"/>
          <a:stretch/>
        </p:blipFill>
        <p:spPr>
          <a:xfrm>
            <a:off x="7456516" y="4106486"/>
            <a:ext cx="1576212" cy="2374593"/>
          </a:xfrm>
          <a:prstGeom prst="rect">
            <a:avLst/>
          </a:prstGeom>
          <a:ln>
            <a:noFill/>
          </a:ln>
        </p:spPr>
      </p:pic>
      <p:pic>
        <p:nvPicPr>
          <p:cNvPr id="119" name="圖片 7" descr="hum7_1.bmp"/>
          <p:cNvPicPr/>
          <p:nvPr/>
        </p:nvPicPr>
        <p:blipFill>
          <a:blip r:embed="rId4"/>
          <a:stretch/>
        </p:blipFill>
        <p:spPr>
          <a:xfrm>
            <a:off x="0" y="4174134"/>
            <a:ext cx="2199780" cy="2269702"/>
          </a:xfrm>
          <a:prstGeom prst="rect">
            <a:avLst/>
          </a:prstGeom>
          <a:ln>
            <a:noFill/>
          </a:ln>
        </p:spPr>
      </p:pic>
      <p:pic>
        <p:nvPicPr>
          <p:cNvPr id="120" name="Picture 6" descr="MSLmark"/>
          <p:cNvPicPr/>
          <p:nvPr/>
        </p:nvPicPr>
        <p:blipFill>
          <a:blip r:embed="rId5"/>
          <a:stretch/>
        </p:blipFill>
        <p:spPr>
          <a:xfrm>
            <a:off x="3956858" y="4751705"/>
            <a:ext cx="1368164" cy="1729375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80440" y="1213782"/>
            <a:ext cx="8721000" cy="15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48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視覺感測技術應用實務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280440" y="2898977"/>
            <a:ext cx="8721000" cy="1050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3600" spc="-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影像</a:t>
            </a:r>
            <a:r>
              <a:rPr lang="zh-TW" altLang="en-US" sz="3600" spc="-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平滑 邊緣偵測 二</a:t>
            </a:r>
            <a:r>
              <a:rPr lang="zh-TW" altLang="en-US" sz="3600" spc="-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維卷</a:t>
            </a:r>
            <a:r>
              <a:rPr lang="zh-TW" altLang="en-US" sz="3600" spc="-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積 影像</a:t>
            </a:r>
            <a:r>
              <a:rPr lang="zh-TW" altLang="en-US" sz="3600" spc="-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銳利化第二組</a:t>
            </a:r>
            <a:endParaRPr lang="en-US" sz="3600" b="0" strike="noStrike" spc="-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280440" y="3949527"/>
            <a:ext cx="8721000" cy="802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</a:t>
            </a: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李宗晏 </a:t>
            </a:r>
            <a:r>
              <a:rPr lang="en-US" altLang="zh-TW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608470042(100%)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(Kirsch)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的遮罩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2" y="1991244"/>
            <a:ext cx="4975113" cy="43467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442" y="2333624"/>
            <a:ext cx="2935874" cy="4004407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10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040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回傳二維卷積的遮罩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7" y="2318227"/>
            <a:ext cx="7888258" cy="3129106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3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5" y="3175233"/>
            <a:ext cx="7871462" cy="141509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12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980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(LAPLACE_TYPE1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LAPLACE_TYPE2)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43" y="2009518"/>
            <a:ext cx="8015566" cy="421527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13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3112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332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 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(SECOND_ORDER_LOG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UNSHARP_MASK)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2257672"/>
            <a:ext cx="4225851" cy="420759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14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49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1"/>
            <a:ext cx="8740080" cy="18286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匯入的套件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(Project3.py)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969" y="1871812"/>
            <a:ext cx="2022702" cy="1078774"/>
          </a:xfrm>
          <a:prstGeom prst="rect">
            <a:avLst/>
          </a:prstGeom>
        </p:spPr>
      </p:pic>
      <p:sp>
        <p:nvSpPr>
          <p:cNvPr id="9" name="CustomShape 1"/>
          <p:cNvSpPr/>
          <p:nvPr/>
        </p:nvSpPr>
        <p:spPr>
          <a:xfrm>
            <a:off x="152280" y="3048000"/>
            <a:ext cx="8740080" cy="35167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主函式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188" y="4480359"/>
            <a:ext cx="3882264" cy="65198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15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73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影像平滑的範例程式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(Project3.py)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08" y="1943942"/>
            <a:ext cx="6029623" cy="440108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16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118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邊緣偵測的範例程式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(Project3.py)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629" y="1842676"/>
            <a:ext cx="4170382" cy="462259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17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719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(Roberts)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的範例程式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(Project3.py)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99" y="1938404"/>
            <a:ext cx="6675382" cy="440662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18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18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(Prewitt)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的範例程式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(Project3.py)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89" y="1852014"/>
            <a:ext cx="6879862" cy="455268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19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537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實現方法</a:t>
            </a:r>
            <a:endParaRPr lang="en-US" altLang="zh-TW" sz="2800" b="0" strike="noStrike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結果展示</a:t>
            </a:r>
            <a:endParaRPr lang="en-US" altLang="zh-TW" sz="2800" b="0" strike="noStrike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獨特設計之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處</a:t>
            </a:r>
            <a:endParaRPr lang="en-US" altLang="zh-TW" sz="2800" b="0" strike="noStrike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b="0" strike="noStrike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組員分工表</a:t>
            </a: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目錄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16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(Kirsch)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的範例程式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(Project3.py)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423" y="1831986"/>
            <a:ext cx="4926793" cy="463328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20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30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化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的範例程式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(Project3.py)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49" y="2121187"/>
            <a:ext cx="6206742" cy="399325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633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平滑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(BLUR)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83768" y="5883051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91805" y="5667608"/>
            <a:ext cx="1537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81" y="1874450"/>
            <a:ext cx="2557566" cy="38363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8" y="1874449"/>
            <a:ext cx="2557566" cy="38363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64" y="1874449"/>
            <a:ext cx="2561336" cy="384200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552476" y="5667608"/>
            <a:ext cx="1707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=15)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22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98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影像平滑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BOX)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83768" y="5883051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91805" y="5667608"/>
            <a:ext cx="1537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8" y="1874449"/>
            <a:ext cx="2557566" cy="383634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552476" y="5667608"/>
            <a:ext cx="1707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=15)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82" y="1874449"/>
            <a:ext cx="2557566" cy="38363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49" y="1874449"/>
            <a:ext cx="2557566" cy="383634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23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81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影像平滑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(GAUSSIAN)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83768" y="5883051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91805" y="5667608"/>
            <a:ext cx="1537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8" y="1874449"/>
            <a:ext cx="2557566" cy="383634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552476" y="5667608"/>
            <a:ext cx="1707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=15)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82" y="1874449"/>
            <a:ext cx="2557566" cy="38363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64" y="1874449"/>
            <a:ext cx="2561336" cy="3842004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24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45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影像平滑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(MEDIAN)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83768" y="5883051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91805" y="5667608"/>
            <a:ext cx="1537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8" y="1874449"/>
            <a:ext cx="2557566" cy="383634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552476" y="5667608"/>
            <a:ext cx="1707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=15)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82" y="1876614"/>
            <a:ext cx="2557565" cy="383634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93" y="1874282"/>
            <a:ext cx="2557677" cy="3836516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25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42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影像平滑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(BILATERAL)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83768" y="5883051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93794" y="5651464"/>
            <a:ext cx="2657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(d=9,sigma=75)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8" y="1874449"/>
            <a:ext cx="2557566" cy="38363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81" y="1874448"/>
            <a:ext cx="2557566" cy="38363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49" y="1874448"/>
            <a:ext cx="2557566" cy="383634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077606" y="5651463"/>
            <a:ext cx="2657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(d=9,sigma=150)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26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07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邊緣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偵測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(SOBEL)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84472" y="5667607"/>
            <a:ext cx="1498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=3)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4" y="1906732"/>
            <a:ext cx="2557566" cy="3836349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27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60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邊緣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偵測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(CANNY)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40265" y="5667607"/>
            <a:ext cx="5679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=3,</a:t>
            </a:r>
          </a:p>
          <a:p>
            <a:pPr algn="ctr"/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lowThreshold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=80,highThreshold=150)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4" y="1906732"/>
            <a:ext cx="2557566" cy="383634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28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635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邊緣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偵測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(SCHARR)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04310" y="5883050"/>
            <a:ext cx="1259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4" y="1906732"/>
            <a:ext cx="2557566" cy="383634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29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047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83932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本次程式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BaseIP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ConvIP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Project3Interface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的成員函式都使用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Bounded methods</a:t>
            </a:r>
          </a:p>
          <a:p>
            <a:pPr marL="812880" lvl="1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原因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透過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self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參數來直接使用別的函數計算結果後所儲存的變數，相對於</a:t>
            </a:r>
            <a:r>
              <a:rPr lang="en-US" altLang="zh-TW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Static methods</a:t>
            </a:r>
            <a:r>
              <a:rPr lang="zh-TW" altLang="en-US" sz="24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需要回傳才能使用</a:t>
            </a:r>
            <a:endParaRPr lang="en-US" altLang="zh-TW" sz="24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使用類別方法的類型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93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邊緣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偵測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(LAPLACE)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84472" y="5667607"/>
            <a:ext cx="1498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=3)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3" y="1906732"/>
            <a:ext cx="2557566" cy="383634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30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9224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邊緣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偵測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(COLOR_SOBEL)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84472" y="5667607"/>
            <a:ext cx="1498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=3)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3" y="1906732"/>
            <a:ext cx="2557566" cy="383634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624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二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維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卷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(Roberts)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09072" y="5883050"/>
            <a:ext cx="1249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5" y="1906732"/>
            <a:ext cx="2557565" cy="3836348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32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46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二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維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卷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(Prewitt)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09072" y="5883050"/>
            <a:ext cx="1249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3" y="1906732"/>
            <a:ext cx="2557565" cy="3836348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33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38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二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維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卷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(Kirsch)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809072" y="5883050"/>
            <a:ext cx="1249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40" y="1906732"/>
            <a:ext cx="2559791" cy="3839686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34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33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銳利化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(LAPLACE_TYPE1)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85223" y="5667607"/>
            <a:ext cx="1897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Landa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=1.0)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4" y="1906732"/>
            <a:ext cx="2557566" cy="3836349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35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068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銳利化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(LAPLACE_TYPE2)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85223" y="5667607"/>
            <a:ext cx="1897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Landa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=1.0)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5" y="1906731"/>
            <a:ext cx="2557565" cy="3836349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36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715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銳利化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(SECOND_ORDER_LOG)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85223" y="5667607"/>
            <a:ext cx="1897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Landa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=1.0)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4" y="1906731"/>
            <a:ext cx="2557566" cy="383634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37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974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銳利化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(UNSHARP_MASK, BLUR)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76011" y="5665453"/>
            <a:ext cx="3115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=5,Landa=1.0)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4" y="1906731"/>
            <a:ext cx="2557566" cy="383634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38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8443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銳利化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(UNSHARP_MASK, BOX)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76011" y="5665453"/>
            <a:ext cx="3115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=5,Landa=1.0)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99" y="1904468"/>
            <a:ext cx="2559075" cy="3838613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39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81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匯入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的套件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97" y="2975564"/>
            <a:ext cx="5155858" cy="181443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626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銳利化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(UNSHARP_MASK, GAUSSIAN)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76011" y="5665453"/>
            <a:ext cx="3115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=5,Landa=1.0)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4" y="1906731"/>
            <a:ext cx="2557566" cy="3836349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40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315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銳利化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(UNSHARP_MASK, MEDIAN)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76011" y="5665453"/>
            <a:ext cx="3115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ksize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=5,Landa=1.0)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4" y="1906732"/>
            <a:ext cx="2557566" cy="383634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42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銳利化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(UNSHARP_MASK, BILATERAL)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結果展示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63419" y="5883050"/>
            <a:ext cx="126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來源圖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25762" y="5667606"/>
            <a:ext cx="4016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(d=9,sigma=75,Landa=1.0)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49" y="1906732"/>
            <a:ext cx="2557566" cy="383634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4" y="1906732"/>
            <a:ext cx="2557566" cy="383634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42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275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1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332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獨特設計之處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動作流程圖</a:t>
            </a:r>
            <a:endParaRPr lang="en-US" altLang="zh-TW" sz="4000" spc="-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399" y="1329703"/>
            <a:ext cx="1538841" cy="510615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43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272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匯入的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套件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812880" lvl="1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16" y="2844517"/>
            <a:ext cx="3285608" cy="199555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44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874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創建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ConvIP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的物件以及主視窗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zh-TW" altLang="en-US" sz="2800" spc="-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物件導向方式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來呼叫類別中的成員函式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69" y="2921720"/>
            <a:ext cx="8549902" cy="282432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45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87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讀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檔群組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4" y="3026076"/>
            <a:ext cx="8643971" cy="28229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11564"/>
          <a:stretch/>
        </p:blipFill>
        <p:spPr>
          <a:xfrm>
            <a:off x="466861" y="2082035"/>
            <a:ext cx="8110918" cy="33917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46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89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讀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檔函式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2" y="5016894"/>
            <a:ext cx="3420554" cy="882285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47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71" y="1823868"/>
            <a:ext cx="8131717" cy="30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顯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示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56" y="1883885"/>
            <a:ext cx="8373327" cy="24166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57" y="4528047"/>
            <a:ext cx="6862325" cy="1857471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48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851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顯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示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49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" y="2037171"/>
            <a:ext cx="8954750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ConvIP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類別的建構式以及建立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enumclass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1810406"/>
            <a:ext cx="2435684" cy="4654862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48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顯示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7" y="1970552"/>
            <a:ext cx="7638686" cy="277670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50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77" y="4987738"/>
            <a:ext cx="5463437" cy="10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存檔群組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10147"/>
          <a:stretch/>
        </p:blipFill>
        <p:spPr>
          <a:xfrm>
            <a:off x="490156" y="2097261"/>
            <a:ext cx="8101394" cy="3303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12" y="3112606"/>
            <a:ext cx="8545616" cy="274859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635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存檔函式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2" y="3394533"/>
            <a:ext cx="8341998" cy="79505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52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45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章節群組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74" y="3161840"/>
            <a:ext cx="8791891" cy="26991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71" y="2213725"/>
            <a:ext cx="8612295" cy="343866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53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64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章節的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enumclass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以及按鈕重置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8" y="2190263"/>
            <a:ext cx="7668443" cy="374320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54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41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初始化以及運行主程式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927720" lvl="1" indent="-457200" algn="just">
              <a:spcBef>
                <a:spcPts val="799"/>
              </a:spcBef>
              <a:buClr>
                <a:srgbClr val="FF9900"/>
              </a:buClr>
              <a:buFont typeface="Wingdings" panose="05000000000000000000" pitchFamily="2" charset="2"/>
              <a:buChar char="n"/>
            </a:pP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85" y="1929908"/>
            <a:ext cx="3129139" cy="43689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55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55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解構式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8" y="3465999"/>
            <a:ext cx="8392022" cy="97607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56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403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平滑群組重置以及設定章節按鈕值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9" y="2396887"/>
            <a:ext cx="7796541" cy="336117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57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87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平滑群組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34" y="2263310"/>
            <a:ext cx="8512972" cy="348979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58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832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平滑按鈕重置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29" y="2390643"/>
            <a:ext cx="6194384" cy="331483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59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293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影像平滑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99" y="2190581"/>
            <a:ext cx="7280653" cy="374349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79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平滑按鈕函式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" y="2053557"/>
            <a:ext cx="4519404" cy="398529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84" y="2572909"/>
            <a:ext cx="4315427" cy="261974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60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33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平滑參數值群組重置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984" y="2593943"/>
            <a:ext cx="5837671" cy="2577674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050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平滑參數值群組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95" y="1790709"/>
            <a:ext cx="8553450" cy="467455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62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779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平滑參數值函式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ksize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2" y="2838282"/>
            <a:ext cx="8573696" cy="240063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63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29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像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平滑參數值函式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(d, sigma)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8" y="2329997"/>
            <a:ext cx="8513963" cy="351835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64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22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執行影像平滑程式以及顯示結果圖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0" y="3367032"/>
            <a:ext cx="8713080" cy="101857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65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386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邊緣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偵測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群組重置以及設定章節按鈕值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6" y="2270486"/>
            <a:ext cx="8463647" cy="342546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66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578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0" y="2265687"/>
            <a:ext cx="8768175" cy="35350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67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06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按鈕重置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81" y="2360768"/>
            <a:ext cx="6402019" cy="303707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68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449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按鈕函式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0" y="1842818"/>
            <a:ext cx="4365243" cy="44532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991" y="2686918"/>
            <a:ext cx="4316186" cy="2551832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69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400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(SOBEL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CANNY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SCHARR)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11" y="1894780"/>
            <a:ext cx="7224429" cy="445024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587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參數值群組重置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965" y="2475414"/>
            <a:ext cx="5892710" cy="281473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70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03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參數值群組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4" y="1826713"/>
            <a:ext cx="8679451" cy="463855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5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參數值函式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ksize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0" y="3242930"/>
            <a:ext cx="8740080" cy="12797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72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474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參數值函式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lowThresHold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2800" spc="-1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ighThresHold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61" y="2165816"/>
            <a:ext cx="8608317" cy="36825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73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99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執行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邊緣偵測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程式以及顯示結果圖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0" y="3214632"/>
            <a:ext cx="8713080" cy="104657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74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58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建立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enumclass</a:t>
            </a:r>
            <a:endParaRPr lang="en-US" altLang="zh-TW" sz="28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二維卷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積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群組重置以及設定章節按鈕值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23" y="2385022"/>
            <a:ext cx="7925994" cy="408024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75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68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24" y="2451564"/>
            <a:ext cx="8621236" cy="286243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76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73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按鈕重置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92" y="2688668"/>
            <a:ext cx="7044256" cy="238822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77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371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按鈕函式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97" y="1987352"/>
            <a:ext cx="5191245" cy="413026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78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3428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執行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程式以及顯示結果圖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88" y="2155501"/>
            <a:ext cx="6698264" cy="387321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79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邊緣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偵測</a:t>
            </a:r>
            <a:r>
              <a:rPr lang="en-US" altLang="zh-TW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LAPLACE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COLOR_SOBEL)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32" y="2558734"/>
            <a:ext cx="7291643" cy="265150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692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影像銳利化群組重置以及設定章節按鈕值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63" y="2415426"/>
            <a:ext cx="8326513" cy="332814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80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參數值群組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6" y="2657278"/>
            <a:ext cx="8884890" cy="271967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826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按鈕重置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98" y="2513502"/>
            <a:ext cx="6235243" cy="273855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82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47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按鈕函式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3320" algn="just">
              <a:spcBef>
                <a:spcPts val="799"/>
              </a:spcBef>
              <a:buClr>
                <a:srgbClr val="FF9900"/>
              </a:buClr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(LAPLACE_TYPE1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LAPLACE_TYPE2)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02" y="2398088"/>
            <a:ext cx="6183836" cy="311626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83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533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按鈕函式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3320" algn="just">
              <a:spcBef>
                <a:spcPts val="799"/>
              </a:spcBef>
              <a:buClr>
                <a:srgbClr val="FF9900"/>
              </a:buClr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(SECOND_ORDER_LOG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UNSHARP_MASK)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86" y="2547347"/>
            <a:ext cx="6548890" cy="294082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84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0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參數值群組重置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10" y="2937386"/>
            <a:ext cx="6242020" cy="180981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85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418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參數值群組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1" y="2871620"/>
            <a:ext cx="8713080" cy="226325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86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570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參數值函式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800" spc="-1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Landa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52" y="3282459"/>
            <a:ext cx="8550748" cy="112056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87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492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4008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執行</a:t>
            </a:r>
            <a:r>
              <a:rPr lang="zh-TW" altLang="en-US" sz="2800" spc="-1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影像銳利化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程式以及顯示結果圖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(Interface.py)</a:t>
            </a:r>
            <a:endParaRPr lang="zh-TW" altLang="en-US" sz="4000" spc="-1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0" y="3333692"/>
            <a:ext cx="8713080" cy="85344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88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672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zh-TW" altLang="en-US" sz="4000" spc="-1" dirty="0">
                <a:solidFill>
                  <a:srgbClr val="000000"/>
                </a:solidFill>
                <a:latin typeface="Times New Roman"/>
                <a:ea typeface="標楷體"/>
              </a:rPr>
              <a:t>獨特設計之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處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影片</a:t>
            </a:r>
            <a:r>
              <a:rPr lang="en-US" altLang="zh-TW" sz="40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4000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57C15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06525"/>
            <a:ext cx="9144000" cy="480536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89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734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79" y="1219320"/>
            <a:ext cx="8867895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55680" indent="-34236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Wingdings" charset="2"/>
              <a:buChar char=""/>
            </a:pP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二維卷積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(Roberts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Prewitt)</a:t>
            </a:r>
            <a:r>
              <a:rPr lang="zh-TW" altLang="en-US" sz="2800" spc="-1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的遮罩</a:t>
            </a:r>
            <a:endParaRPr lang="en-US" altLang="zh-TW" sz="2800" spc="-1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實現方法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--</a:t>
            </a: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程式</a:t>
            </a:r>
            <a:r>
              <a:rPr lang="en-US" altLang="zh-TW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(cv2IP.py)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38" y="1864051"/>
            <a:ext cx="4477375" cy="460121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9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29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52280" y="1219320"/>
            <a:ext cx="8762400" cy="53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3320" algn="just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</a:pPr>
            <a:endParaRPr lang="en-US" sz="2800" b="0" strike="noStrike" spc="-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79280" y="115920"/>
            <a:ext cx="87130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TW" altLang="en-US" sz="4000" spc="-1" dirty="0" smtClean="0">
                <a:solidFill>
                  <a:srgbClr val="000000"/>
                </a:solidFill>
                <a:latin typeface="Times New Roman"/>
                <a:ea typeface="標楷體"/>
              </a:rPr>
              <a:t>組員分工表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22788"/>
              </p:ext>
            </p:extLst>
          </p:nvPr>
        </p:nvGraphicFramePr>
        <p:xfrm>
          <a:off x="1355233" y="2569815"/>
          <a:ext cx="6356493" cy="1714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831">
                  <a:extLst>
                    <a:ext uri="{9D8B030D-6E8A-4147-A177-3AD203B41FA5}">
                      <a16:colId xmlns:a16="http://schemas.microsoft.com/office/drawing/2014/main" val="120633236"/>
                    </a:ext>
                  </a:extLst>
                </a:gridCol>
                <a:gridCol w="2118831">
                  <a:extLst>
                    <a:ext uri="{9D8B030D-6E8A-4147-A177-3AD203B41FA5}">
                      <a16:colId xmlns:a16="http://schemas.microsoft.com/office/drawing/2014/main" val="3040202800"/>
                    </a:ext>
                  </a:extLst>
                </a:gridCol>
                <a:gridCol w="2118831">
                  <a:extLst>
                    <a:ext uri="{9D8B030D-6E8A-4147-A177-3AD203B41FA5}">
                      <a16:colId xmlns:a16="http://schemas.microsoft.com/office/drawing/2014/main" val="3916149918"/>
                    </a:ext>
                  </a:extLst>
                </a:gridCol>
              </a:tblGrid>
              <a:tr h="7399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組員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工作分配比重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內容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682818"/>
                  </a:ext>
                </a:extLst>
              </a:tr>
              <a:tr h="9742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李宗晏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100%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程式、報告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1431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90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93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6" descr="home4.bmp"/>
          <p:cNvPicPr>
            <a:picLocks noChangeAspect="1"/>
          </p:cNvPicPr>
          <p:nvPr/>
        </p:nvPicPr>
        <p:blipFill>
          <a:blip r:embed="rId3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3429002"/>
            <a:ext cx="1922462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圖片 7" descr="hum7_1.bmp"/>
          <p:cNvPicPr>
            <a:picLocks noChangeAspect="1"/>
          </p:cNvPicPr>
          <p:nvPr/>
        </p:nvPicPr>
        <p:blipFill>
          <a:blip r:embed="rId4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1"/>
            <a:ext cx="24003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6" descr="MSLmark"/>
          <p:cNvPicPr>
            <a:picLocks noChangeAspect="1" noChangeArrowheads="1"/>
          </p:cNvPicPr>
          <p:nvPr/>
        </p:nvPicPr>
        <p:blipFill>
          <a:blip r:embed="rId5" cstate="print">
            <a:lum bright="9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43400"/>
            <a:ext cx="1784350" cy="206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en-US" altLang="zh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P-</a:t>
            </a:r>
            <a:fld id="{BA50EA74-CD1A-4C05-9464-0B682880A008}" type="slidenum">
              <a:rPr lang="en-US" altLang="zh-TW" smtClean="0"/>
              <a:pPr>
                <a:defRPr/>
              </a:pPr>
              <a:t>91</a:t>
            </a:fld>
            <a:r>
              <a:rPr lang="en-US" altLang="zh-TW" smtClean="0"/>
              <a:t>/91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39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39381</TotalTime>
  <Words>1447</Words>
  <Application>Microsoft Office PowerPoint</Application>
  <PresentationFormat>如螢幕大小 (4:3)</PresentationFormat>
  <Paragraphs>348</Paragraphs>
  <Slides>91</Slides>
  <Notes>91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91</vt:i4>
      </vt:variant>
    </vt:vector>
  </HeadingPairs>
  <TitlesOfParts>
    <vt:vector size="101" baseType="lpstr">
      <vt:lpstr>DejaVu Sans</vt:lpstr>
      <vt:lpstr>新細明體</vt:lpstr>
      <vt:lpstr>標楷體</vt:lpstr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ZaleX</dc:creator>
  <dc:description/>
  <cp:lastModifiedBy>zxc0412</cp:lastModifiedBy>
  <cp:revision>2050</cp:revision>
  <cp:lastPrinted>1601-01-01T00:00:00Z</cp:lastPrinted>
  <dcterms:created xsi:type="dcterms:W3CDTF">1601-01-01T00:00:00Z</dcterms:created>
  <dcterms:modified xsi:type="dcterms:W3CDTF">2021-01-07T03:29:45Z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  <property fmtid="{D5CDD505-2E9C-101B-9397-08002B2CF9AE}" pid="12" name="Version">
    <vt:i4>1</vt:i4>
  </property>
</Properties>
</file>